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cademy" panose="020B0604020202020204" charset="0"/>
      <p:regular r:id="rId12"/>
    </p:embeddedFont>
    <p:embeddedFont>
      <p:font typeface="Codec Pro Bold" panose="020B0604020202020204" charset="0"/>
      <p:regular r:id="rId13"/>
    </p:embeddedFont>
    <p:embeddedFont>
      <p:font typeface="League Spartan" panose="020B0604020202020204" charset="0"/>
      <p:regular r:id="rId14"/>
    </p:embeddedFont>
    <p:embeddedFont>
      <p:font typeface="Poppins" panose="00000500000000000000" pitchFamily="2" charset="0"/>
      <p:regular r:id="rId15"/>
    </p:embeddedFont>
    <p:embeddedFont>
      <p:font typeface="Poppins Bold" panose="00000800000000000000"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588"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flipH="1" flipV="1">
            <a:off x="-4419600" y="-647700"/>
            <a:ext cx="11112227" cy="11112227"/>
          </a:xfrm>
          <a:custGeom>
            <a:avLst/>
            <a:gdLst/>
            <a:ahLst/>
            <a:cxnLst/>
            <a:rect l="l" t="t" r="r" b="b"/>
            <a:pathLst>
              <a:path w="11112227" h="11112227">
                <a:moveTo>
                  <a:pt x="11112226" y="11112227"/>
                </a:moveTo>
                <a:lnTo>
                  <a:pt x="0" y="11112227"/>
                </a:lnTo>
                <a:lnTo>
                  <a:pt x="0" y="0"/>
                </a:lnTo>
                <a:lnTo>
                  <a:pt x="11112226" y="0"/>
                </a:lnTo>
                <a:lnTo>
                  <a:pt x="11112226" y="11112227"/>
                </a:lnTo>
                <a:close/>
              </a:path>
            </a:pathLst>
          </a:custGeom>
          <a:blipFill>
            <a:blip r:embed="rId3">
              <a:alphaModFix amt="23000"/>
            </a:blip>
            <a:stretch>
              <a:fillRect/>
            </a:stretch>
          </a:blipFill>
        </p:spPr>
      </p:sp>
      <p:sp>
        <p:nvSpPr>
          <p:cNvPr id="5" name="Freeform 5"/>
          <p:cNvSpPr/>
          <p:nvPr/>
        </p:nvSpPr>
        <p:spPr>
          <a:xfrm>
            <a:off x="2942978"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942978" y="3451218"/>
            <a:ext cx="8529915" cy="1571897"/>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CNN</a:t>
            </a:r>
          </a:p>
        </p:txBody>
      </p:sp>
      <p:sp>
        <p:nvSpPr>
          <p:cNvPr id="7" name="TextBox 7"/>
          <p:cNvSpPr txBox="1"/>
          <p:nvPr/>
        </p:nvSpPr>
        <p:spPr>
          <a:xfrm>
            <a:off x="3988608" y="1087774"/>
            <a:ext cx="3707592" cy="332783"/>
          </a:xfrm>
          <a:prstGeom prst="rect">
            <a:avLst/>
          </a:prstGeom>
        </p:spPr>
        <p:txBody>
          <a:bodyPr wrap="square" lIns="0" tIns="0" rIns="0" bIns="0" rtlCol="0" anchor="t">
            <a:spAutoFit/>
          </a:bodyPr>
          <a:lstStyle/>
          <a:p>
            <a:pPr algn="l">
              <a:lnSpc>
                <a:spcPts val="2659"/>
              </a:lnSpc>
              <a:spcBef>
                <a:spcPct val="0"/>
              </a:spcBef>
            </a:pPr>
            <a:r>
              <a:rPr lang="en-US" sz="1899" dirty="0">
                <a:solidFill>
                  <a:srgbClr val="FFFFFF"/>
                </a:solidFill>
                <a:latin typeface="League Spartan"/>
              </a:rPr>
              <a:t>By Anandha </a:t>
            </a:r>
            <a:r>
              <a:rPr lang="en-US" sz="1899" dirty="0" err="1">
                <a:solidFill>
                  <a:srgbClr val="FFFFFF"/>
                </a:solidFill>
                <a:latin typeface="League Spartan"/>
              </a:rPr>
              <a:t>krishnan</a:t>
            </a:r>
            <a:r>
              <a:rPr lang="en-US" sz="1899" dirty="0">
                <a:solidFill>
                  <a:srgbClr val="FFFFFF"/>
                </a:solidFill>
                <a:latin typeface="League Spartan"/>
              </a:rPr>
              <a:t> S</a:t>
            </a:r>
          </a:p>
        </p:txBody>
      </p:sp>
      <p:sp>
        <p:nvSpPr>
          <p:cNvPr id="8" name="TextBox 8"/>
          <p:cNvSpPr txBox="1"/>
          <p:nvPr/>
        </p:nvSpPr>
        <p:spPr>
          <a:xfrm>
            <a:off x="2942978" y="6622051"/>
            <a:ext cx="9209333" cy="743284"/>
          </a:xfrm>
          <a:prstGeom prst="rect">
            <a:avLst/>
          </a:prstGeom>
        </p:spPr>
        <p:txBody>
          <a:bodyPr lIns="0" tIns="0" rIns="0" bIns="0" rtlCol="0" anchor="t">
            <a:spAutoFit/>
          </a:bodyPr>
          <a:lstStyle/>
          <a:p>
            <a:pPr algn="l">
              <a:lnSpc>
                <a:spcPts val="2966"/>
              </a:lnSpc>
              <a:spcBef>
                <a:spcPct val="0"/>
              </a:spcBef>
            </a:pPr>
            <a:r>
              <a:rPr lang="en-US" sz="2118">
                <a:solidFill>
                  <a:srgbClr val="FFFFFF"/>
                </a:solidFill>
                <a:latin typeface="Poppins"/>
              </a:rPr>
              <a:t>This presentation will introduce our CNN project, highlighting its objectives, methodologies, and potential impact.</a:t>
            </a:r>
          </a:p>
        </p:txBody>
      </p:sp>
      <p:sp>
        <p:nvSpPr>
          <p:cNvPr id="9" name="TextBox 9"/>
          <p:cNvSpPr txBox="1"/>
          <p:nvPr/>
        </p:nvSpPr>
        <p:spPr>
          <a:xfrm>
            <a:off x="3382726" y="8805711"/>
            <a:ext cx="4389674" cy="305084"/>
          </a:xfrm>
          <a:prstGeom prst="rect">
            <a:avLst/>
          </a:prstGeom>
        </p:spPr>
        <p:txBody>
          <a:bodyPr wrap="square" lIns="0" tIns="0" rIns="0" bIns="0" rtlCol="0" anchor="t">
            <a:spAutoFit/>
          </a:bodyPr>
          <a:lstStyle/>
          <a:p>
            <a:pPr algn="l">
              <a:lnSpc>
                <a:spcPts val="2520"/>
              </a:lnSpc>
              <a:spcBef>
                <a:spcPct val="0"/>
              </a:spcBef>
            </a:pPr>
            <a:r>
              <a:rPr lang="en-US" dirty="0">
                <a:solidFill>
                  <a:srgbClr val="FFFFFF"/>
                </a:solidFill>
                <a:latin typeface="Poppins Bold"/>
              </a:rPr>
              <a:t>anandhakrishnanalpy@gmail.com </a:t>
            </a:r>
            <a:endParaRPr lang="en-US" sz="1800" dirty="0">
              <a:solidFill>
                <a:srgbClr val="FFFFFF"/>
              </a:solidFill>
              <a:latin typeface="Poppins Bold"/>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5">
              <a:alphaModFix amt="23000"/>
              <a:extLst>
                <a:ext uri="{96DAC541-7B7A-43D3-8B79-37D633B846F1}">
                  <asvg:svgBlip xmlns:asvg="http://schemas.microsoft.com/office/drawing/2016/SVG/main" r:embed="rId6"/>
                </a:ext>
              </a:extLst>
            </a:blip>
            <a:stretch>
              <a:fillRect/>
            </a:stretch>
          </a:blipFill>
        </p:spPr>
      </p:sp>
      <p:sp>
        <p:nvSpPr>
          <p:cNvPr id="5" name="Freeform 5"/>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5">
              <a:alphaModFix amt="23000"/>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4517060" y="4292915"/>
            <a:ext cx="9253880"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Thank You!</a:t>
            </a:r>
          </a:p>
        </p:txBody>
      </p:sp>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546146" y="2268151"/>
            <a:ext cx="6947432" cy="8485413"/>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5"/>
            <a:stretch>
              <a:fillRect/>
            </a:stretch>
          </a:blipFill>
        </p:spPr>
      </p:sp>
      <p:sp>
        <p:nvSpPr>
          <p:cNvPr id="5" name="TextBox 5"/>
          <p:cNvSpPr txBox="1"/>
          <p:nvPr/>
        </p:nvSpPr>
        <p:spPr>
          <a:xfrm>
            <a:off x="2328016" y="2474807"/>
            <a:ext cx="8529915" cy="2876778"/>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Project Overview</a:t>
            </a:r>
          </a:p>
        </p:txBody>
      </p:sp>
      <p:sp>
        <p:nvSpPr>
          <p:cNvPr id="6" name="TextBox 6"/>
          <p:cNvSpPr txBox="1"/>
          <p:nvPr/>
        </p:nvSpPr>
        <p:spPr>
          <a:xfrm>
            <a:off x="2445308" y="5458640"/>
            <a:ext cx="8809729" cy="3434241"/>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This project develops a Convolutional Neural Network (CNN) to classify diabetic retinopathy images using a dataset of Gaussian-filtered retinal images. The process includes data loading, preprocessing, model training, evaluation, and prediction, with the final model achieving classification accuracy on a test set. The trained model is then saved for future use in predicting diabetic retinopathy from new retinal images.</a:t>
            </a:r>
          </a:p>
        </p:txBody>
      </p:sp>
      <p:sp>
        <p:nvSpPr>
          <p:cNvPr id="7" name="TextBox 7"/>
          <p:cNvSpPr txBox="1"/>
          <p:nvPr/>
        </p:nvSpPr>
        <p:spPr>
          <a:xfrm>
            <a:off x="16421303" y="787152"/>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25907" y="2626078"/>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3">
              <a:alphaModFix amt="80000"/>
            </a:blip>
            <a:stretch>
              <a:fillRect/>
            </a:stretch>
          </a:blipFill>
        </p:spPr>
      </p:sp>
      <p:sp>
        <p:nvSpPr>
          <p:cNvPr id="4" name="Freeform 4"/>
          <p:cNvSpPr/>
          <p:nvPr/>
        </p:nvSpPr>
        <p:spPr>
          <a:xfrm rot="5533474">
            <a:off x="-1669490" y="4338406"/>
            <a:ext cx="10630596" cy="3853591"/>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4"/>
            <a:stretch>
              <a:fillRect/>
            </a:stretch>
          </a:blipFill>
        </p:spPr>
      </p:sp>
      <p:sp>
        <p:nvSpPr>
          <p:cNvPr id="5" name="TextBox 5"/>
          <p:cNvSpPr txBox="1"/>
          <p:nvPr/>
        </p:nvSpPr>
        <p:spPr>
          <a:xfrm>
            <a:off x="8104002" y="2474807"/>
            <a:ext cx="8529915" cy="2876778"/>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Problem Statement</a:t>
            </a:r>
          </a:p>
        </p:txBody>
      </p:sp>
      <p:sp>
        <p:nvSpPr>
          <p:cNvPr id="6" name="TextBox 6"/>
          <p:cNvSpPr txBox="1"/>
          <p:nvPr/>
        </p:nvSpPr>
        <p:spPr>
          <a:xfrm>
            <a:off x="8221295" y="5477690"/>
            <a:ext cx="8693267" cy="2265999"/>
          </a:xfrm>
          <a:prstGeom prst="rect">
            <a:avLst/>
          </a:prstGeom>
        </p:spPr>
        <p:txBody>
          <a:bodyPr lIns="0" tIns="0" rIns="0" bIns="0" rtlCol="0" anchor="t">
            <a:spAutoFit/>
          </a:bodyPr>
          <a:lstStyle/>
          <a:p>
            <a:pPr algn="just">
              <a:lnSpc>
                <a:spcPts val="2555"/>
              </a:lnSpc>
              <a:spcBef>
                <a:spcPct val="0"/>
              </a:spcBef>
            </a:pPr>
            <a:r>
              <a:rPr lang="en-US" sz="1825">
                <a:solidFill>
                  <a:srgbClr val="FFFFFF"/>
                </a:solidFill>
                <a:latin typeface="Poppins"/>
              </a:rPr>
              <a:t>The objective of this project is to build an automated system for detecting diabetic retinopathy from retinal images, which is a critical task in preventing blindness among diabetic patients. The problem involves classifying images into different severity levels of diabetic retinopathy using a Convolutional Neural Network (CNN). By accurately identifying the presence and stage of diabetic retinopathy, this system aims to assist healthcare professionals in timely diagnosis and treatment planning.</a:t>
            </a:r>
          </a:p>
        </p:txBody>
      </p:sp>
      <p:sp>
        <p:nvSpPr>
          <p:cNvPr id="7" name="TextBox 7"/>
          <p:cNvSpPr txBox="1"/>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416373" y="3868570"/>
            <a:ext cx="3297826" cy="2855769"/>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a:ln w="104775" cap="sq">
              <a:gradFill>
                <a:gsLst>
                  <a:gs pos="0">
                    <a:srgbClr val="FFFFFF">
                      <a:alpha val="100000"/>
                    </a:srgbClr>
                  </a:gs>
                  <a:gs pos="100000">
                    <a:srgbClr val="9D5EE4">
                      <a:alpha val="100000"/>
                    </a:srgbClr>
                  </a:gs>
                </a:gsLst>
                <a:lin ang="0"/>
              </a:gradFill>
              <a:prstDash val="solid"/>
              <a:miter/>
            </a:ln>
          </p:spPr>
        </p:sp>
      </p:grpSp>
      <p:grpSp>
        <p:nvGrpSpPr>
          <p:cNvPr id="5" name="Group 5"/>
          <p:cNvGrpSpPr/>
          <p:nvPr/>
        </p:nvGrpSpPr>
        <p:grpSpPr>
          <a:xfrm>
            <a:off x="7542434" y="3831439"/>
            <a:ext cx="3297826" cy="285576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32081" r="-32081"/>
              </a:stretch>
            </a:blipFill>
            <a:ln w="104775" cap="sq">
              <a:gradFill>
                <a:gsLst>
                  <a:gs pos="0">
                    <a:srgbClr val="FFFFFF">
                      <a:alpha val="100000"/>
                    </a:srgbClr>
                  </a:gs>
                  <a:gs pos="100000">
                    <a:srgbClr val="9D5EE4">
                      <a:alpha val="100000"/>
                    </a:srgbClr>
                  </a:gs>
                </a:gsLst>
                <a:lin ang="0"/>
              </a:gradFill>
              <a:prstDash val="solid"/>
              <a:miter/>
            </a:ln>
          </p:spPr>
        </p:sp>
      </p:grpSp>
      <p:grpSp>
        <p:nvGrpSpPr>
          <p:cNvPr id="7" name="Group 7"/>
          <p:cNvGrpSpPr/>
          <p:nvPr/>
        </p:nvGrpSpPr>
        <p:grpSpPr>
          <a:xfrm>
            <a:off x="13123476" y="3741846"/>
            <a:ext cx="3297826" cy="285576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730" r="-7730"/>
              </a:stretch>
            </a:blipFill>
            <a:ln w="104775" cap="sq">
              <a:gradFill>
                <a:gsLst>
                  <a:gs pos="0">
                    <a:srgbClr val="FFFFFF">
                      <a:alpha val="100000"/>
                    </a:srgbClr>
                  </a:gs>
                  <a:gs pos="100000">
                    <a:srgbClr val="9D5EE4">
                      <a:alpha val="100000"/>
                    </a:srgbClr>
                  </a:gs>
                </a:gsLst>
                <a:lin ang="0"/>
              </a:gradFill>
              <a:prstDash val="solid"/>
              <a:miter/>
            </a:ln>
          </p:spPr>
        </p:sp>
      </p:grpSp>
      <p:grpSp>
        <p:nvGrpSpPr>
          <p:cNvPr id="9" name="Group 9"/>
          <p:cNvGrpSpPr/>
          <p:nvPr/>
        </p:nvGrpSpPr>
        <p:grpSpPr>
          <a:xfrm>
            <a:off x="2416373" y="3567133"/>
            <a:ext cx="843381" cy="8433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816702" y="1774774"/>
            <a:ext cx="10654596"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Methodology</a:t>
            </a:r>
          </a:p>
        </p:txBody>
      </p:sp>
      <p:sp>
        <p:nvSpPr>
          <p:cNvPr id="13" name="TextBox 13"/>
          <p:cNvSpPr txBox="1"/>
          <p:nvPr/>
        </p:nvSpPr>
        <p:spPr>
          <a:xfrm>
            <a:off x="2686988"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Data Collection</a:t>
            </a:r>
          </a:p>
        </p:txBody>
      </p:sp>
      <p:sp>
        <p:nvSpPr>
          <p:cNvPr id="14" name="TextBox 14"/>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04</a:t>
            </a:r>
          </a:p>
        </p:txBody>
      </p:sp>
      <p:grpSp>
        <p:nvGrpSpPr>
          <p:cNvPr id="15" name="Group 15"/>
          <p:cNvGrpSpPr/>
          <p:nvPr/>
        </p:nvGrpSpPr>
        <p:grpSpPr>
          <a:xfrm>
            <a:off x="7900647" y="3446880"/>
            <a:ext cx="843381" cy="84338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3479352" y="3320156"/>
            <a:ext cx="843381" cy="84338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7813049"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Preprocessing</a:t>
            </a:r>
          </a:p>
        </p:txBody>
      </p:sp>
      <p:sp>
        <p:nvSpPr>
          <p:cNvPr id="22" name="TextBox 22"/>
          <p:cNvSpPr txBox="1"/>
          <p:nvPr/>
        </p:nvSpPr>
        <p:spPr>
          <a:xfrm>
            <a:off x="13123476" y="6962464"/>
            <a:ext cx="3071287" cy="341041"/>
          </a:xfrm>
          <a:prstGeom prst="rect">
            <a:avLst/>
          </a:prstGeom>
        </p:spPr>
        <p:txBody>
          <a:bodyPr lIns="0" tIns="0" rIns="0" bIns="0" rtlCol="0" anchor="t">
            <a:spAutoFit/>
          </a:bodyPr>
          <a:lstStyle/>
          <a:p>
            <a:pPr algn="ctr">
              <a:lnSpc>
                <a:spcPts val="2467"/>
              </a:lnSpc>
            </a:pPr>
            <a:r>
              <a:rPr lang="en-US" sz="2418">
                <a:solidFill>
                  <a:srgbClr val="FA85E2"/>
                </a:solidFill>
                <a:latin typeface="Poppins"/>
              </a:rPr>
              <a:t>Model Selection </a:t>
            </a:r>
          </a:p>
        </p:txBody>
      </p:sp>
      <p:sp>
        <p:nvSpPr>
          <p:cNvPr id="23" name="TextBox 23"/>
          <p:cNvSpPr txBox="1"/>
          <p:nvPr/>
        </p:nvSpPr>
        <p:spPr>
          <a:xfrm>
            <a:off x="2299289" y="7387624"/>
            <a:ext cx="3531995"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Gather relevant data from Kaggle repository.</a:t>
            </a:r>
          </a:p>
        </p:txBody>
      </p:sp>
      <p:sp>
        <p:nvSpPr>
          <p:cNvPr id="24" name="TextBox 24"/>
          <p:cNvSpPr txBox="1"/>
          <p:nvPr/>
        </p:nvSpPr>
        <p:spPr>
          <a:xfrm>
            <a:off x="7795202" y="7387624"/>
            <a:ext cx="2792291"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Clean, normalize, and engineer data.</a:t>
            </a:r>
          </a:p>
        </p:txBody>
      </p:sp>
      <p:sp>
        <p:nvSpPr>
          <p:cNvPr id="25" name="TextBox 25"/>
          <p:cNvSpPr txBox="1"/>
          <p:nvPr/>
        </p:nvSpPr>
        <p:spPr>
          <a:xfrm>
            <a:off x="12646493" y="7387624"/>
            <a:ext cx="4025253" cy="97274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Choose and train DL algorithms for peak performance.</a:t>
            </a:r>
          </a:p>
          <a:p>
            <a:pPr algn="ctr">
              <a:lnSpc>
                <a:spcPts val="2559"/>
              </a:lnSpc>
              <a:spcBef>
                <a:spcPct val="0"/>
              </a:spcBef>
            </a:pPr>
            <a:endParaRPr lang="en-US" sz="1828">
              <a:solidFill>
                <a:srgbClr val="FFFFFF"/>
              </a:solidFill>
              <a:latin typeface="Poppins"/>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6705600" y="6972300"/>
            <a:ext cx="4620711" cy="6406532"/>
          </a:xfrm>
          <a:custGeom>
            <a:avLst/>
            <a:gdLst/>
            <a:ahLst/>
            <a:cxnLst/>
            <a:rect l="l" t="t" r="r" b="b"/>
            <a:pathLst>
              <a:path w="4620711" h="6406532">
                <a:moveTo>
                  <a:pt x="0" y="0"/>
                </a:moveTo>
                <a:lnTo>
                  <a:pt x="4620711" y="0"/>
                </a:lnTo>
                <a:lnTo>
                  <a:pt x="4620711" y="6406533"/>
                </a:lnTo>
                <a:lnTo>
                  <a:pt x="0" y="6406533"/>
                </a:lnTo>
                <a:lnTo>
                  <a:pt x="0" y="0"/>
                </a:lnTo>
                <a:close/>
              </a:path>
            </a:pathLst>
          </a:custGeom>
          <a:blipFill>
            <a:blip r:embed="rId3"/>
            <a:stretch>
              <a:fillRect/>
            </a:stretch>
          </a:blipFill>
        </p:spPr>
      </p:sp>
      <p:sp>
        <p:nvSpPr>
          <p:cNvPr id="4" name="TextBox 4"/>
          <p:cNvSpPr txBox="1"/>
          <p:nvPr/>
        </p:nvSpPr>
        <p:spPr>
          <a:xfrm>
            <a:off x="2526155" y="1774774"/>
            <a:ext cx="13235691"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Data Collection and Preprocessing</a:t>
            </a:r>
          </a:p>
        </p:txBody>
      </p:sp>
      <p:sp>
        <p:nvSpPr>
          <p:cNvPr id="5" name="TextBox 5"/>
          <p:cNvSpPr txBox="1"/>
          <p:nvPr/>
        </p:nvSpPr>
        <p:spPr>
          <a:xfrm>
            <a:off x="3453642" y="4858932"/>
            <a:ext cx="11380716" cy="1291116"/>
          </a:xfrm>
          <a:prstGeom prst="rect">
            <a:avLst/>
          </a:prstGeom>
        </p:spPr>
        <p:txBody>
          <a:bodyPr lIns="0" tIns="0" rIns="0" bIns="0" rtlCol="0" anchor="t">
            <a:spAutoFit/>
          </a:bodyPr>
          <a:lstStyle/>
          <a:p>
            <a:pPr algn="ctr">
              <a:lnSpc>
                <a:spcPts val="3386"/>
              </a:lnSpc>
              <a:spcBef>
                <a:spcPct val="0"/>
              </a:spcBef>
            </a:pPr>
            <a:r>
              <a:rPr lang="en-US" sz="2418">
                <a:solidFill>
                  <a:srgbClr val="FFFFFF"/>
                </a:solidFill>
                <a:latin typeface="Poppins"/>
              </a:rPr>
              <a:t>We gather relevant datasets from Kaggle sources and clean, normalize, and preprocess the data to ensure its quality and consistency. This step is crucial for training accurate and reliable AI models.</a:t>
            </a:r>
          </a:p>
        </p:txBody>
      </p:sp>
      <p:sp>
        <p:nvSpPr>
          <p:cNvPr id="6" name="TextBox 6"/>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05</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2596870" y="2602538"/>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5"/>
            <a:stretch>
              <a:fillRect/>
            </a:stretch>
          </a:blipFill>
        </p:spPr>
      </p:sp>
      <p:sp>
        <p:nvSpPr>
          <p:cNvPr id="5" name="Freeform 5"/>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06</a:t>
            </a:r>
          </a:p>
        </p:txBody>
      </p:sp>
      <p:sp>
        <p:nvSpPr>
          <p:cNvPr id="7" name="TextBox 7"/>
          <p:cNvSpPr txBox="1"/>
          <p:nvPr/>
        </p:nvSpPr>
        <p:spPr>
          <a:xfrm>
            <a:off x="1512571" y="2266722"/>
            <a:ext cx="9663078" cy="2876778"/>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Model</a:t>
            </a:r>
          </a:p>
          <a:p>
            <a:pPr algn="l">
              <a:lnSpc>
                <a:spcPts val="10341"/>
              </a:lnSpc>
            </a:pPr>
            <a:r>
              <a:rPr lang="en-US" sz="11120">
                <a:solidFill>
                  <a:srgbClr val="FFFFFF"/>
                </a:solidFill>
                <a:latin typeface="Codec Pro Bold"/>
              </a:rPr>
              <a:t>Development</a:t>
            </a:r>
          </a:p>
        </p:txBody>
      </p:sp>
      <p:sp>
        <p:nvSpPr>
          <p:cNvPr id="8" name="TextBox 8"/>
          <p:cNvSpPr txBox="1"/>
          <p:nvPr/>
        </p:nvSpPr>
        <p:spPr>
          <a:xfrm>
            <a:off x="1651650" y="5458640"/>
            <a:ext cx="9384919" cy="4291491"/>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The model development involves constructing a Convolutional Neural Network (CNN) with multiple layers, including convolutional, pooling, and dense layers, to effectively capture features from the retinal images. The dataset of Gaussian-filtered images is preprocessed, normalized, and split into training and testing sets to ensure the model generalizes well. After training the model for 10 epochs with the Adam optimizer and sparse categorical cross-entropy loss, the model's performance is evaluated, and it is saved for future predictions on new retinal images.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8104002" y="2474807"/>
            <a:ext cx="8529915" cy="2876778"/>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Evaluation Metrics</a:t>
            </a:r>
          </a:p>
        </p:txBody>
      </p:sp>
      <p:sp>
        <p:nvSpPr>
          <p:cNvPr id="7" name="TextBox 7"/>
          <p:cNvSpPr txBox="1"/>
          <p:nvPr/>
        </p:nvSpPr>
        <p:spPr>
          <a:xfrm>
            <a:off x="8221295" y="5458640"/>
            <a:ext cx="9418895" cy="4291491"/>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The primary evaluation metric used is accuracy, which measures the proportion of correctly classified images out of the total number of images in the test set. Additionally, metrics such as loss, precision, recall, and F1-score can be used to provide a more comprehensive evaluation of the model's performance, particularly in handling class imbalances and ensuring robust predictions. The model's performance is assessed by comparing predicted labels with true labels, and detailed metrics help in understanding areas for potential improvement.</a:t>
            </a:r>
          </a:p>
        </p:txBody>
      </p:sp>
      <p:sp>
        <p:nvSpPr>
          <p:cNvPr id="8" name="TextBox 8"/>
          <p:cNvSpPr txBox="1"/>
          <p:nvPr/>
        </p:nvSpPr>
        <p:spPr>
          <a:xfrm>
            <a:off x="8986289"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9" name="TextBox 9"/>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444" r="-10809" b="-16049"/>
            </a:stretch>
          </a:blipFill>
        </p:spPr>
      </p:sp>
      <p:sp>
        <p:nvSpPr>
          <p:cNvPr id="3" name="Freeform 3"/>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3">
              <a:alphaModFix amt="18000"/>
            </a:blip>
            <a:stretch>
              <a:fillRect/>
            </a:stretch>
          </a:blipFill>
        </p:spPr>
      </p:sp>
      <p:sp>
        <p:nvSpPr>
          <p:cNvPr id="4" name="Freeform 4"/>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4"/>
            <a:stretch>
              <a:fillRect/>
            </a:stretch>
          </a:blipFill>
        </p:spPr>
      </p:sp>
      <p:sp>
        <p:nvSpPr>
          <p:cNvPr id="5" name="TextBox 5"/>
          <p:cNvSpPr txBox="1"/>
          <p:nvPr/>
        </p:nvSpPr>
        <p:spPr>
          <a:xfrm>
            <a:off x="6255102" y="2266634"/>
            <a:ext cx="8178096" cy="2886391"/>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Result and Impact</a:t>
            </a:r>
          </a:p>
        </p:txBody>
      </p:sp>
      <p:sp>
        <p:nvSpPr>
          <p:cNvPr id="6" name="TextBox 6"/>
          <p:cNvSpPr txBox="1"/>
          <p:nvPr/>
        </p:nvSpPr>
        <p:spPr>
          <a:xfrm>
            <a:off x="6255102" y="5410200"/>
            <a:ext cx="9113766" cy="3434241"/>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The model achieved a high accuracy in classifying diabetic retinopathy severity levels from retinal images, demonstrating its potential to assist healthcare professionals in early detection and intervention. Its impact lies in potentially reducing the risk of blindness among diabetic patients by providing timely diagnosis and treatment recommendations based on automated image analysis.</a:t>
            </a:r>
          </a:p>
        </p:txBody>
      </p:sp>
      <p:sp>
        <p:nvSpPr>
          <p:cNvPr id="7" name="TextBox 7"/>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08</a:t>
            </a:r>
          </a:p>
        </p:txBody>
      </p:sp>
      <p:sp>
        <p:nvSpPr>
          <p:cNvPr id="8" name="Freeform 8"/>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3">
              <a:alphaModFix amt="18000"/>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674233" y="-299192"/>
            <a:ext cx="12939534" cy="10885383"/>
          </a:xfrm>
          <a:custGeom>
            <a:avLst/>
            <a:gdLst/>
            <a:ahLst/>
            <a:cxnLst/>
            <a:rect l="l" t="t" r="r" b="b"/>
            <a:pathLst>
              <a:path w="12939534" h="10885383">
                <a:moveTo>
                  <a:pt x="0" y="0"/>
                </a:moveTo>
                <a:lnTo>
                  <a:pt x="12939534" y="0"/>
                </a:lnTo>
                <a:lnTo>
                  <a:pt x="12939534" y="10885384"/>
                </a:lnTo>
                <a:lnTo>
                  <a:pt x="0" y="10885384"/>
                </a:lnTo>
                <a:lnTo>
                  <a:pt x="0" y="0"/>
                </a:lnTo>
                <a:close/>
              </a:path>
            </a:pathLst>
          </a:custGeom>
          <a:blipFill>
            <a:blip r:embed="rId3">
              <a:alphaModFix amt="10999"/>
            </a:blip>
            <a:stretch>
              <a:fillRect/>
            </a:stretch>
          </a:blipFill>
        </p:spPr>
      </p:sp>
      <p:sp>
        <p:nvSpPr>
          <p:cNvPr id="4" name="TextBox 4"/>
          <p:cNvSpPr txBox="1"/>
          <p:nvPr/>
        </p:nvSpPr>
        <p:spPr>
          <a:xfrm>
            <a:off x="3816702" y="2136724"/>
            <a:ext cx="10654596" cy="288639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Future Directions</a:t>
            </a:r>
          </a:p>
        </p:txBody>
      </p:sp>
      <p:sp>
        <p:nvSpPr>
          <p:cNvPr id="5" name="TextBox 5"/>
          <p:cNvSpPr txBox="1"/>
          <p:nvPr/>
        </p:nvSpPr>
        <p:spPr>
          <a:xfrm>
            <a:off x="3253617" y="5308865"/>
            <a:ext cx="11780766" cy="2576991"/>
          </a:xfrm>
          <a:prstGeom prst="rect">
            <a:avLst/>
          </a:prstGeom>
        </p:spPr>
        <p:txBody>
          <a:bodyPr lIns="0" tIns="0" rIns="0" bIns="0" rtlCol="0" anchor="t">
            <a:spAutoFit/>
          </a:bodyPr>
          <a:lstStyle/>
          <a:p>
            <a:pPr marL="522192" lvl="1" indent="-261096" algn="ctr">
              <a:lnSpc>
                <a:spcPts val="3386"/>
              </a:lnSpc>
              <a:spcBef>
                <a:spcPct val="0"/>
              </a:spcBef>
              <a:buFont typeface="Arial"/>
              <a:buChar char="•"/>
            </a:pPr>
            <a:r>
              <a:rPr lang="en-US" sz="2418" dirty="0">
                <a:solidFill>
                  <a:srgbClr val="FFFFFF"/>
                </a:solidFill>
                <a:latin typeface="Poppins"/>
              </a:rPr>
              <a:t>Future directions could involve enhancing the model's robustness by incorporating more advanced CNN architectures or leveraging transfer learning from larger datasets. Additionally, integrating real-time image analysis capabilities and expanding the dataset to include diverse demographics and conditions could further improve the model's accuracy and applicability in clinical settings.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555</Words>
  <Application>Microsoft Office PowerPoint</Application>
  <PresentationFormat>Custom</PresentationFormat>
  <Paragraphs>35</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Academy</vt:lpstr>
      <vt:lpstr>Codec Pro Bold</vt:lpstr>
      <vt:lpstr>Poppins</vt:lpstr>
      <vt:lpstr>League Spartan</vt:lpstr>
      <vt:lpstr>Poppins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dc:title>
  <cp:lastModifiedBy>Anandha Krishnan s</cp:lastModifiedBy>
  <cp:revision>2</cp:revision>
  <dcterms:created xsi:type="dcterms:W3CDTF">2006-08-16T00:00:00Z</dcterms:created>
  <dcterms:modified xsi:type="dcterms:W3CDTF">2024-06-13T08:13:00Z</dcterms:modified>
  <dc:identifier>DAGH_1qXwAg</dc:identifier>
</cp:coreProperties>
</file>